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m" ContentType="application/vnd.ms-excel.sheet.macroEnabled.12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73" r:id="rId8"/>
    <p:sldId id="271" r:id="rId9"/>
    <p:sldId id="272" r:id="rId10"/>
    <p:sldId id="274" r:id="rId11"/>
    <p:sldId id="262" r:id="rId12"/>
    <p:sldId id="275" r:id="rId13"/>
    <p:sldId id="263" r:id="rId14"/>
    <p:sldId id="276" r:id="rId15"/>
    <p:sldId id="277" r:id="rId16"/>
    <p:sldId id="278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A205D52-E4D7-4CA1-9CDC-F406E76C00B6}">
  <a:tblStyle styleId="{BA205D52-E4D7-4CA1-9CDC-F406E76C00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0" d="100"/>
          <a:sy n="90" d="100"/>
        </p:scale>
        <p:origin x="816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965733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9060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6608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7973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7599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2457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577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2949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2849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666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6829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5552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2591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28690B-544B-4EBA-A438-436A87AB4C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277" y="399571"/>
            <a:ext cx="8292905" cy="1383509"/>
          </a:xfrm>
        </p:spPr>
        <p:txBody>
          <a:bodyPr/>
          <a:lstStyle/>
          <a:p>
            <a:r>
              <a:rPr lang="es-ES" dirty="0"/>
              <a:t>HAGA CLIC PARA AGREGAR  TÍTULO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597A35-234C-4666-AB8B-84A70ADDA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277" y="1899138"/>
            <a:ext cx="8292905" cy="262714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71771EE-C081-4E48-A601-7211451300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9277" y="4767263"/>
            <a:ext cx="2316773" cy="27384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51E20C48-2FEB-4216-9D70-3D9EB2C9F72E}" type="datetimeFigureOut">
              <a:rPr lang="es-CO" smtClean="0"/>
              <a:pPr/>
              <a:t>1/07/2022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8AF8BE2-D496-45FA-A431-64FC1E27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FE4C3E3-41FD-4945-93D6-33994F608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803F2894-B506-4530-AEF1-2B340ABBC607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23560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9" r:id="rId2"/>
    <p:sldLayoutId id="2147483660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emf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package" Target="../embeddings/Microsoft_Excel_Macro-Enabled_Worksheet.xlsm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png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9.emf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5EC420D-E64C-4C43-9D76-31C9A7EA8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970692"/>
            <a:ext cx="5400675" cy="2695575"/>
          </a:xfrm>
          <a:prstGeom prst="rect">
            <a:avLst/>
          </a:prstGeom>
        </p:spPr>
      </p:pic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827584" y="483518"/>
            <a:ext cx="6408712" cy="134150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s-ES" sz="4000" dirty="0"/>
              <a:t>CARTILLA SUMINISTROS PARA GUIAS, EYE  </a:t>
            </a:r>
            <a:endParaRPr sz="4000" dirty="0"/>
          </a:p>
        </p:txBody>
      </p:sp>
      <p:pic>
        <p:nvPicPr>
          <p:cNvPr id="1028" name="Picture 4" descr="https://servitel.co/wp-content/uploads/2019/04/Mesa-de-trabajo-1@280x-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844" y="231319"/>
            <a:ext cx="1443178" cy="79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BDD31A-0598-FACF-81AD-25DDD869D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7534"/>
            <a:ext cx="7931224" cy="1060766"/>
          </a:xfrm>
        </p:spPr>
        <p:txBody>
          <a:bodyPr/>
          <a:lstStyle/>
          <a:p>
            <a:r>
              <a:rPr lang="es-ES" dirty="0"/>
              <a:t>Bolsa de seguridad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55A2B6C-0743-6B8E-F1A7-B75226E7B9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576" y="1270682"/>
            <a:ext cx="1224136" cy="412630"/>
          </a:xfrm>
        </p:spPr>
        <p:txBody>
          <a:bodyPr/>
          <a:lstStyle/>
          <a:p>
            <a:pPr marL="114300" indent="0" algn="ct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s-ES" sz="2400" dirty="0">
                <a:solidFill>
                  <a:schemeClr val="tx1"/>
                </a:solidFill>
                <a:latin typeface="Raleway SemiBold"/>
                <a:cs typeface="Arial"/>
                <a:sym typeface="Arial"/>
              </a:rPr>
              <a:t>Carta</a:t>
            </a:r>
            <a:endParaRPr lang="es-CO" sz="2400" dirty="0">
              <a:solidFill>
                <a:schemeClr val="tx1"/>
              </a:solidFill>
              <a:latin typeface="Raleway SemiBold"/>
              <a:cs typeface="Arial"/>
              <a:sym typeface="Arial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3BE597C-F741-8D70-8F96-D093478BDCC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084168" y="1254920"/>
            <a:ext cx="1728192" cy="412630"/>
          </a:xfrm>
        </p:spPr>
        <p:txBody>
          <a:bodyPr/>
          <a:lstStyle/>
          <a:p>
            <a:pPr marL="114300" indent="0" algn="ct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s-ES" sz="2400" dirty="0">
                <a:solidFill>
                  <a:schemeClr val="tx1"/>
                </a:solidFill>
                <a:latin typeface="Raleway SemiBold"/>
                <a:cs typeface="Arial"/>
              </a:rPr>
              <a:t>Extra oficio</a:t>
            </a:r>
            <a:endParaRPr lang="es-CO" sz="2400" dirty="0">
              <a:solidFill>
                <a:schemeClr val="tx1"/>
              </a:solidFill>
              <a:latin typeface="Raleway SemiBold"/>
              <a:cs typeface="Arial"/>
            </a:endParaRP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FA85CF28-4821-B027-666F-526ECB2C84B3}"/>
              </a:ext>
            </a:extLst>
          </p:cNvPr>
          <p:cNvSpPr txBox="1">
            <a:spLocks/>
          </p:cNvSpPr>
          <p:nvPr/>
        </p:nvSpPr>
        <p:spPr>
          <a:xfrm>
            <a:off x="3426950" y="1336077"/>
            <a:ext cx="1224136" cy="41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342900" algn="ctr">
              <a:buSzPts val="1800"/>
              <a:buChar char="▸"/>
              <a:defRPr sz="1800" b="1">
                <a:ea typeface="Barlow Light"/>
                <a:sym typeface="Barlow Light"/>
              </a:defRPr>
            </a:lvl1pPr>
            <a:lvl2pPr marL="914400" indent="-342900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ts val="1800"/>
              <a:buFont typeface="Barlow Light"/>
              <a:buChar char="▹"/>
              <a:defRPr sz="1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indent="-342900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ts val="1800"/>
              <a:buFont typeface="Barlow Light"/>
              <a:buChar char="▹"/>
              <a:defRPr sz="1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indent="-342900">
              <a:lnSpc>
                <a:spcPct val="110000"/>
              </a:lnSpc>
              <a:spcBef>
                <a:spcPts val="600"/>
              </a:spcBef>
              <a:buClr>
                <a:schemeClr val="dk1"/>
              </a:buClr>
              <a:buSzPts val="1800"/>
              <a:buFont typeface="Barlow Light"/>
              <a:buChar char="▹"/>
              <a:defRPr sz="1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indent="-342900">
              <a:lnSpc>
                <a:spcPct val="110000"/>
              </a:lnSpc>
              <a:spcBef>
                <a:spcPts val="600"/>
              </a:spcBef>
              <a:buClr>
                <a:schemeClr val="dk1"/>
              </a:buClr>
              <a:buSzPts val="1800"/>
              <a:buFont typeface="Barlow Light"/>
              <a:buChar char="▹"/>
              <a:defRPr sz="1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indent="-342900">
              <a:lnSpc>
                <a:spcPct val="110000"/>
              </a:lnSpc>
              <a:spcBef>
                <a:spcPts val="600"/>
              </a:spcBef>
              <a:buClr>
                <a:schemeClr val="dk1"/>
              </a:buClr>
              <a:buSzPts val="1800"/>
              <a:buFont typeface="Barlow Light"/>
              <a:buChar char="▹"/>
              <a:defRPr sz="1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indent="-342900">
              <a:lnSpc>
                <a:spcPct val="110000"/>
              </a:lnSpc>
              <a:spcBef>
                <a:spcPts val="600"/>
              </a:spcBef>
              <a:buClr>
                <a:schemeClr val="dk1"/>
              </a:buClr>
              <a:buSzPts val="1800"/>
              <a:buFont typeface="Barlow Light"/>
              <a:buChar char="▹"/>
              <a:defRPr sz="1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indent="-342900">
              <a:lnSpc>
                <a:spcPct val="110000"/>
              </a:lnSpc>
              <a:spcBef>
                <a:spcPts val="600"/>
              </a:spcBef>
              <a:buClr>
                <a:schemeClr val="dk1"/>
              </a:buClr>
              <a:buSzPts val="1800"/>
              <a:buFont typeface="Barlow Light"/>
              <a:buChar char="▹"/>
              <a:defRPr sz="1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indent="-342900">
              <a:lnSpc>
                <a:spcPct val="110000"/>
              </a:lnSpc>
              <a:spcBef>
                <a:spcPts val="600"/>
              </a:spcBef>
              <a:buClr>
                <a:schemeClr val="dk1"/>
              </a:buClr>
              <a:buSzPts val="1800"/>
              <a:buFont typeface="Barlow Light"/>
              <a:buChar char="▹"/>
              <a:defRPr sz="1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14300" indent="0">
              <a:buNone/>
            </a:pPr>
            <a:r>
              <a:rPr lang="es-ES" sz="2400" b="0" dirty="0">
                <a:solidFill>
                  <a:schemeClr val="tx1"/>
                </a:solidFill>
                <a:latin typeface="Raleway SemiBold"/>
              </a:rPr>
              <a:t>Oficio</a:t>
            </a:r>
            <a:endParaRPr lang="es-CO" sz="2400" b="0" dirty="0">
              <a:solidFill>
                <a:schemeClr val="tx1"/>
              </a:solidFill>
              <a:latin typeface="Raleway SemiBold"/>
            </a:endParaRPr>
          </a:p>
        </p:txBody>
      </p:sp>
      <p:pic>
        <p:nvPicPr>
          <p:cNvPr id="6" name="2 Imagen">
            <a:extLst>
              <a:ext uri="{FF2B5EF4-FFF2-40B4-BE49-F238E27FC236}">
                <a16:creationId xmlns:a16="http://schemas.microsoft.com/office/drawing/2014/main" id="{00000000-0008-0000-0400-0000030000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45" y="1744028"/>
            <a:ext cx="1728192" cy="129614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8E451B9-8FE8-2B4C-0B33-6EF7870F1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127" y="1971427"/>
            <a:ext cx="1057275" cy="86677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3DD070F-DA57-75FE-CDD3-DA3CC3CE2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0461" y="1914325"/>
            <a:ext cx="1190625" cy="10858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1309BB8-AFA6-1659-1C12-1EAD681AA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6" y="3121329"/>
            <a:ext cx="603885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6716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9">
            <a:extLst>
              <a:ext uri="{FF2B5EF4-FFF2-40B4-BE49-F238E27FC236}">
                <a16:creationId xmlns:a16="http://schemas.microsoft.com/office/drawing/2014/main" id="{BFC4E3C2-49C1-4695-A530-71AB84FD6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2591" y="195486"/>
            <a:ext cx="4668284" cy="504056"/>
          </a:xfrm>
        </p:spPr>
        <p:txBody>
          <a:bodyPr/>
          <a:lstStyle/>
          <a:p>
            <a:pPr algn="ctr"/>
            <a:r>
              <a:rPr lang="es-ES" sz="2000" dirty="0"/>
              <a:t>Sobreporte de papel  </a:t>
            </a:r>
            <a:endParaRPr lang="es-CO" sz="2000" dirty="0"/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pic>
        <p:nvPicPr>
          <p:cNvPr id="8" name="Picture 4" descr="https://servitel.co/wp-content/uploads/2019/04/Mesa-de-trabajo-1@280x-8.png">
            <a:extLst>
              <a:ext uri="{FF2B5EF4-FFF2-40B4-BE49-F238E27FC236}">
                <a16:creationId xmlns:a16="http://schemas.microsoft.com/office/drawing/2014/main" id="{1BDD15D3-8E5D-4706-9891-A3340411A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076079"/>
            <a:ext cx="1443178" cy="79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ítulo 19">
            <a:extLst>
              <a:ext uri="{FF2B5EF4-FFF2-40B4-BE49-F238E27FC236}">
                <a16:creationId xmlns:a16="http://schemas.microsoft.com/office/drawing/2014/main" id="{E0F656D8-E9D9-984B-74F0-E5D83936142A}"/>
              </a:ext>
            </a:extLst>
          </p:cNvPr>
          <p:cNvSpPr txBox="1">
            <a:spLocks/>
          </p:cNvSpPr>
          <p:nvPr/>
        </p:nvSpPr>
        <p:spPr>
          <a:xfrm>
            <a:off x="3962842" y="242968"/>
            <a:ext cx="4668284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ctr"/>
            <a:r>
              <a:rPr lang="es-ES" sz="2000" dirty="0"/>
              <a:t>         Bolsa sobreporte </a:t>
            </a:r>
            <a:endParaRPr lang="es-CO" sz="20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30D3F98-EE27-B340-590B-755EA41A4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0877" y="646812"/>
            <a:ext cx="2421004" cy="356641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5AF3091-0E7C-451E-8EC7-8A5302B73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010" y="646811"/>
            <a:ext cx="2915786" cy="3566415"/>
          </a:xfrm>
          <a:prstGeom prst="rect">
            <a:avLst/>
          </a:prstGeom>
        </p:spPr>
      </p:pic>
      <p:graphicFrame>
        <p:nvGraphicFramePr>
          <p:cNvPr id="15" name="Objeto 14">
            <a:extLst>
              <a:ext uri="{FF2B5EF4-FFF2-40B4-BE49-F238E27FC236}">
                <a16:creationId xmlns:a16="http://schemas.microsoft.com/office/drawing/2014/main" id="{D71FE9A2-8276-B4A5-5761-6A3C9C1511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375181"/>
              </p:ext>
            </p:extLst>
          </p:nvPr>
        </p:nvGraphicFramePr>
        <p:xfrm>
          <a:off x="3699017" y="2343490"/>
          <a:ext cx="1733351" cy="456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r:id="rId6" imgW="2314475" imgH="609749" progId="Excel.SheetMacroEnabled.12">
                  <p:embed/>
                </p:oleObj>
              </mc:Choice>
              <mc:Fallback>
                <p:oleObj name="Macro-Enabled Worksheet" r:id="rId6" imgW="2314475" imgH="609749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99017" y="2343490"/>
                        <a:ext cx="1733351" cy="456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66506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9">
            <a:extLst>
              <a:ext uri="{FF2B5EF4-FFF2-40B4-BE49-F238E27FC236}">
                <a16:creationId xmlns:a16="http://schemas.microsoft.com/office/drawing/2014/main" id="{BFC4E3C2-49C1-4695-A530-71AB84FD6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000" dirty="0"/>
              <a:t>Cajaporte</a:t>
            </a:r>
            <a:endParaRPr lang="es-CO" sz="2000" dirty="0"/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8AE77D3D-2899-A770-71D4-19F41F023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7510" y="1133147"/>
            <a:ext cx="2682600" cy="862603"/>
          </a:xfrm>
        </p:spPr>
        <p:txBody>
          <a:bodyPr/>
          <a:lstStyle/>
          <a:p>
            <a:r>
              <a:rPr lang="es-ES" dirty="0"/>
              <a:t>En la caja el peso es de 1 kilogramo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455A17-886F-C6D2-C45E-D88D39201A2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pic>
        <p:nvPicPr>
          <p:cNvPr id="8" name="Picture 4" descr="https://servitel.co/wp-content/uploads/2019/04/Mesa-de-trabajo-1@280x-8.png">
            <a:extLst>
              <a:ext uri="{FF2B5EF4-FFF2-40B4-BE49-F238E27FC236}">
                <a16:creationId xmlns:a16="http://schemas.microsoft.com/office/drawing/2014/main" id="{1BDD15D3-8E5D-4706-9891-A3340411A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076079"/>
            <a:ext cx="1443178" cy="79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ítulo 19">
            <a:extLst>
              <a:ext uri="{FF2B5EF4-FFF2-40B4-BE49-F238E27FC236}">
                <a16:creationId xmlns:a16="http://schemas.microsoft.com/office/drawing/2014/main" id="{E0F656D8-E9D9-984B-74F0-E5D83936142A}"/>
              </a:ext>
            </a:extLst>
          </p:cNvPr>
          <p:cNvSpPr txBox="1">
            <a:spLocks/>
          </p:cNvSpPr>
          <p:nvPr/>
        </p:nvSpPr>
        <p:spPr>
          <a:xfrm>
            <a:off x="3962842" y="242968"/>
            <a:ext cx="4668284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ctr"/>
            <a:r>
              <a:rPr lang="es-ES" sz="2000" dirty="0"/>
              <a:t>         </a:t>
            </a:r>
            <a:endParaRPr lang="es-CO" sz="20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0000000-0008-0000-0500-000004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1021286"/>
            <a:ext cx="5400600" cy="361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9125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9">
            <a:extLst>
              <a:ext uri="{FF2B5EF4-FFF2-40B4-BE49-F238E27FC236}">
                <a16:creationId xmlns:a16="http://schemas.microsoft.com/office/drawing/2014/main" id="{BFC4E3C2-49C1-4695-A530-71AB84FD6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000" dirty="0"/>
              <a:t>Sticker aéreo</a:t>
            </a:r>
            <a:endParaRPr lang="es-CO" sz="40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BC2E42E-008B-38BF-5966-0262A4657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95750"/>
            <a:ext cx="2682600" cy="576000"/>
          </a:xfrm>
        </p:spPr>
        <p:txBody>
          <a:bodyPr/>
          <a:lstStyle/>
          <a:p>
            <a:r>
              <a:rPr lang="es-ES" dirty="0"/>
              <a:t>Mínimo 100 unidades</a:t>
            </a:r>
            <a:endParaRPr lang="es-CO" dirty="0"/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pic>
        <p:nvPicPr>
          <p:cNvPr id="8" name="Picture 4" descr="https://servitel.co/wp-content/uploads/2019/04/Mesa-de-trabajo-1@280x-8.png">
            <a:extLst>
              <a:ext uri="{FF2B5EF4-FFF2-40B4-BE49-F238E27FC236}">
                <a16:creationId xmlns:a16="http://schemas.microsoft.com/office/drawing/2014/main" id="{1BDD15D3-8E5D-4706-9891-A3340411A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076079"/>
            <a:ext cx="1443178" cy="79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F3174DF-1014-BBCC-5CF6-99960921B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482589"/>
            <a:ext cx="286702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9007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9">
            <a:extLst>
              <a:ext uri="{FF2B5EF4-FFF2-40B4-BE49-F238E27FC236}">
                <a16:creationId xmlns:a16="http://schemas.microsoft.com/office/drawing/2014/main" id="{BFC4E3C2-49C1-4695-A530-71AB84FD6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5640900" cy="597998"/>
          </a:xfrm>
        </p:spPr>
        <p:txBody>
          <a:bodyPr/>
          <a:lstStyle/>
          <a:p>
            <a:r>
              <a:rPr lang="es-ES" sz="4000" dirty="0"/>
              <a:t>Sticker delicado</a:t>
            </a:r>
            <a:endParaRPr lang="es-CO" sz="4000" dirty="0"/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 dirty="0"/>
          </a:p>
        </p:txBody>
      </p:sp>
      <p:pic>
        <p:nvPicPr>
          <p:cNvPr id="8" name="Picture 4" descr="https://servitel.co/wp-content/uploads/2019/04/Mesa-de-trabajo-1@280x-8.png">
            <a:extLst>
              <a:ext uri="{FF2B5EF4-FFF2-40B4-BE49-F238E27FC236}">
                <a16:creationId xmlns:a16="http://schemas.microsoft.com/office/drawing/2014/main" id="{1BDD15D3-8E5D-4706-9891-A3340411A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076079"/>
            <a:ext cx="1443178" cy="79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56B01E1-6F5D-2790-9E89-2D5AFFFA7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20" y="1438275"/>
            <a:ext cx="3667125" cy="2266950"/>
          </a:xfrm>
          <a:prstGeom prst="rect">
            <a:avLst/>
          </a:prstGeom>
        </p:spPr>
      </p:pic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B18E8E15-E2E1-9D81-674B-726C4B4AA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95750"/>
            <a:ext cx="2682600" cy="576000"/>
          </a:xfrm>
        </p:spPr>
        <p:txBody>
          <a:bodyPr/>
          <a:lstStyle/>
          <a:p>
            <a:r>
              <a:rPr lang="es-ES" dirty="0"/>
              <a:t>Mínimo 100 unidades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198045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9">
            <a:extLst>
              <a:ext uri="{FF2B5EF4-FFF2-40B4-BE49-F238E27FC236}">
                <a16:creationId xmlns:a16="http://schemas.microsoft.com/office/drawing/2014/main" id="{BFC4E3C2-49C1-4695-A530-71AB84FD6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7355160" cy="597998"/>
          </a:xfrm>
        </p:spPr>
        <p:txBody>
          <a:bodyPr/>
          <a:lstStyle/>
          <a:p>
            <a:r>
              <a:rPr lang="es-ES" sz="4000" dirty="0"/>
              <a:t>Sticker logística para cobro</a:t>
            </a:r>
            <a:endParaRPr lang="es-CO" sz="4000" dirty="0"/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  <p:pic>
        <p:nvPicPr>
          <p:cNvPr id="8" name="Picture 4" descr="https://servitel.co/wp-content/uploads/2019/04/Mesa-de-trabajo-1@280x-8.png">
            <a:extLst>
              <a:ext uri="{FF2B5EF4-FFF2-40B4-BE49-F238E27FC236}">
                <a16:creationId xmlns:a16="http://schemas.microsoft.com/office/drawing/2014/main" id="{1BDD15D3-8E5D-4706-9891-A3340411A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076079"/>
            <a:ext cx="1443178" cy="79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B18E8E15-E2E1-9D81-674B-726C4B4AA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95750"/>
            <a:ext cx="2682600" cy="576000"/>
          </a:xfrm>
        </p:spPr>
        <p:txBody>
          <a:bodyPr/>
          <a:lstStyle/>
          <a:p>
            <a:r>
              <a:rPr lang="es-ES" dirty="0"/>
              <a:t>Mínimo 100 unidades</a:t>
            </a: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D460235-4994-4F19-EA0E-9EE9ABBBD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904" y="1391163"/>
            <a:ext cx="4206268" cy="267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1027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pic>
        <p:nvPicPr>
          <p:cNvPr id="8" name="Picture 4" descr="https://servitel.co/wp-content/uploads/2019/04/Mesa-de-trabajo-1@280x-8.png">
            <a:extLst>
              <a:ext uri="{FF2B5EF4-FFF2-40B4-BE49-F238E27FC236}">
                <a16:creationId xmlns:a16="http://schemas.microsoft.com/office/drawing/2014/main" id="{1BDD15D3-8E5D-4706-9891-A3340411A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076079"/>
            <a:ext cx="1443178" cy="79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2EA5B06-1CF8-57C1-EB84-223FCA815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576" y="998363"/>
            <a:ext cx="6851104" cy="2679000"/>
          </a:xfrm>
        </p:spPr>
        <p:txBody>
          <a:bodyPr/>
          <a:lstStyle/>
          <a:p>
            <a:pPr marL="114300" indent="0" algn="ctr">
              <a:buNone/>
            </a:pPr>
            <a:r>
              <a:rPr lang="es-ES" sz="6000" b="1" dirty="0">
                <a:solidFill>
                  <a:srgbClr val="0070C0"/>
                </a:solidFill>
              </a:rPr>
              <a:t>GRACIAS </a:t>
            </a:r>
            <a:endParaRPr lang="es-CO" sz="6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34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9">
            <a:extLst>
              <a:ext uri="{FF2B5EF4-FFF2-40B4-BE49-F238E27FC236}">
                <a16:creationId xmlns:a16="http://schemas.microsoft.com/office/drawing/2014/main" id="{BFC4E3C2-49C1-4695-A530-71AB84FD6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477" y="692989"/>
            <a:ext cx="3921492" cy="1082700"/>
          </a:xfrm>
        </p:spPr>
        <p:txBody>
          <a:bodyPr/>
          <a:lstStyle/>
          <a:p>
            <a:r>
              <a:rPr lang="es-ES" sz="4000" dirty="0"/>
              <a:t>Guía contado crédito estándar</a:t>
            </a:r>
            <a:endParaRPr lang="es-CO" sz="4000" dirty="0"/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2EDDA4B-16C4-4EE2-8032-B83424D3A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291" y="38150"/>
            <a:ext cx="4761709" cy="256546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DAB4BB4-0D09-4E83-BFF1-3610CAEE9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667" y="2786109"/>
            <a:ext cx="1298180" cy="176552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11B0A43-A3FC-4F8D-83F8-FAA40402E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477" y="2603616"/>
            <a:ext cx="5141218" cy="73342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D15AA5C-5EA9-4FBF-B022-4B0740935C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0426" y="3469524"/>
            <a:ext cx="1835123" cy="85530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934AB5E1-6382-4844-A135-BEE044B794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686" y="3432669"/>
            <a:ext cx="1162120" cy="111896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5F51DC8C-080E-43D1-9AA7-9CC745AE3A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2276" y="3432669"/>
            <a:ext cx="1482930" cy="1118965"/>
          </a:xfrm>
          <a:prstGeom prst="rect">
            <a:avLst/>
          </a:prstGeom>
        </p:spPr>
      </p:pic>
      <p:pic>
        <p:nvPicPr>
          <p:cNvPr id="28" name="Picture 4" descr="https://servitel.co/wp-content/uploads/2019/04/Mesa-de-trabajo-1@280x-8.png">
            <a:extLst>
              <a:ext uri="{FF2B5EF4-FFF2-40B4-BE49-F238E27FC236}">
                <a16:creationId xmlns:a16="http://schemas.microsoft.com/office/drawing/2014/main" id="{C4E8F79E-F901-4BD7-B9EB-537F83664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528" y="3756662"/>
            <a:ext cx="1443178" cy="79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9">
            <a:extLst>
              <a:ext uri="{FF2B5EF4-FFF2-40B4-BE49-F238E27FC236}">
                <a16:creationId xmlns:a16="http://schemas.microsoft.com/office/drawing/2014/main" id="{BFC4E3C2-49C1-4695-A530-71AB84FD6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95" y="277036"/>
            <a:ext cx="4785588" cy="1158681"/>
          </a:xfrm>
        </p:spPr>
        <p:txBody>
          <a:bodyPr/>
          <a:lstStyle/>
          <a:p>
            <a:r>
              <a:rPr lang="es-ES" sz="4000" dirty="0"/>
              <a:t>Cinta Impresora Zebra </a:t>
            </a:r>
            <a:endParaRPr lang="es-CO" sz="4000" dirty="0"/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0DEFA9E-20AB-4D1C-9C72-D23C8EB1C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333" y="526825"/>
            <a:ext cx="3181350" cy="73342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4C4D1BE-5526-4E95-A55E-258F55154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1602759"/>
            <a:ext cx="1676400" cy="21050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10C4843-F998-4C62-890F-9245755C2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7189" y="1275606"/>
            <a:ext cx="1685925" cy="310515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406FF97-95C4-4582-AE97-DB5601ED59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0072" y="1423773"/>
            <a:ext cx="1559027" cy="174307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52EA7613-E073-4F97-B6A4-C73ADD3529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1142" y="1423773"/>
            <a:ext cx="1559027" cy="1755019"/>
          </a:xfrm>
          <a:prstGeom prst="rect">
            <a:avLst/>
          </a:prstGeom>
        </p:spPr>
      </p:pic>
      <p:pic>
        <p:nvPicPr>
          <p:cNvPr id="21" name="Picture 4" descr="https://servitel.co/wp-content/uploads/2019/04/Mesa-de-trabajo-1@280x-8.png">
            <a:extLst>
              <a:ext uri="{FF2B5EF4-FFF2-40B4-BE49-F238E27FC236}">
                <a16:creationId xmlns:a16="http://schemas.microsoft.com/office/drawing/2014/main" id="{855715B1-4B43-432A-A071-E9AD0DB6C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132" y="3983270"/>
            <a:ext cx="1443178" cy="79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0706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9">
            <a:extLst>
              <a:ext uri="{FF2B5EF4-FFF2-40B4-BE49-F238E27FC236}">
                <a16:creationId xmlns:a16="http://schemas.microsoft.com/office/drawing/2014/main" id="{BFC4E3C2-49C1-4695-A530-71AB84FD6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475" y="692989"/>
            <a:ext cx="8286549" cy="1230689"/>
          </a:xfrm>
        </p:spPr>
        <p:txBody>
          <a:bodyPr/>
          <a:lstStyle/>
          <a:p>
            <a:r>
              <a:rPr lang="es-ES" sz="4000" dirty="0"/>
              <a:t>Papel Microperforado o papel troquelado resma por 500 hojas</a:t>
            </a:r>
            <a:endParaRPr lang="es-CO" sz="4000" dirty="0"/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49673D1-3918-436C-978B-7EB7EEB62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805" y="2600818"/>
            <a:ext cx="2152650" cy="73342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FB38118-C0D8-413D-8961-5A3C1D3A7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856" y="1800490"/>
            <a:ext cx="2759893" cy="2808312"/>
          </a:xfrm>
          <a:prstGeom prst="rect">
            <a:avLst/>
          </a:prstGeom>
        </p:spPr>
      </p:pic>
      <p:pic>
        <p:nvPicPr>
          <p:cNvPr id="7" name="Picture 4" descr="https://servitel.co/wp-content/uploads/2019/04/Mesa-de-trabajo-1@280x-8.png">
            <a:extLst>
              <a:ext uri="{FF2B5EF4-FFF2-40B4-BE49-F238E27FC236}">
                <a16:creationId xmlns:a16="http://schemas.microsoft.com/office/drawing/2014/main" id="{3DA7C9A4-4895-4A49-9B12-BE03E5104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847" y="4011383"/>
            <a:ext cx="1443178" cy="79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4784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9">
            <a:extLst>
              <a:ext uri="{FF2B5EF4-FFF2-40B4-BE49-F238E27FC236}">
                <a16:creationId xmlns:a16="http://schemas.microsoft.com/office/drawing/2014/main" id="{BFC4E3C2-49C1-4695-A530-71AB84FD6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000" dirty="0"/>
              <a:t>Bolsa adhesiva guía</a:t>
            </a:r>
            <a:endParaRPr lang="es-CO" sz="2000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5E69ECE-72E4-4955-95AB-71EAE5BC922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194875" y="2427734"/>
            <a:ext cx="2682600" cy="524246"/>
          </a:xfrm>
        </p:spPr>
        <p:txBody>
          <a:bodyPr/>
          <a:lstStyle/>
          <a:p>
            <a:r>
              <a:rPr lang="es-ES" b="1" dirty="0"/>
              <a:t>Mínimo 100 unidades</a:t>
            </a:r>
            <a:endParaRPr lang="es-CO" b="1" dirty="0"/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39A7C00-35C7-4B12-AA8D-2A03559D8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1177481"/>
            <a:ext cx="3152775" cy="7334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AC64C2F-3553-4AEC-AEB0-599CEFA39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431" y="1996701"/>
            <a:ext cx="5127483" cy="2451402"/>
          </a:xfrm>
          <a:prstGeom prst="rect">
            <a:avLst/>
          </a:prstGeom>
        </p:spPr>
      </p:pic>
      <p:pic>
        <p:nvPicPr>
          <p:cNvPr id="8" name="Picture 4" descr="https://servitel.co/wp-content/uploads/2019/04/Mesa-de-trabajo-1@280x-8.png">
            <a:extLst>
              <a:ext uri="{FF2B5EF4-FFF2-40B4-BE49-F238E27FC236}">
                <a16:creationId xmlns:a16="http://schemas.microsoft.com/office/drawing/2014/main" id="{1BDD15D3-8E5D-4706-9891-A3340411A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076079"/>
            <a:ext cx="1443178" cy="79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0053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9">
            <a:extLst>
              <a:ext uri="{FF2B5EF4-FFF2-40B4-BE49-F238E27FC236}">
                <a16:creationId xmlns:a16="http://schemas.microsoft.com/office/drawing/2014/main" id="{BFC4E3C2-49C1-4695-A530-71AB84FD6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477" y="692989"/>
            <a:ext cx="3705468" cy="1082700"/>
          </a:xfrm>
        </p:spPr>
        <p:txBody>
          <a:bodyPr/>
          <a:lstStyle/>
          <a:p>
            <a:r>
              <a:rPr lang="es-ES" sz="4000" dirty="0"/>
              <a:t>Rollo guía crédito</a:t>
            </a:r>
            <a:endParaRPr lang="es-CO" sz="4000" dirty="0"/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32A3947-909F-46AB-8FF0-9590CFCEA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692989"/>
            <a:ext cx="3390900" cy="73342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3173F1-7467-4713-9494-F1886C0DC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2429" y="1871662"/>
            <a:ext cx="1476375" cy="18859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05E80A8-8F00-4FCD-B3F0-6AAED66323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3129" y="1871662"/>
            <a:ext cx="1800225" cy="1400175"/>
          </a:xfrm>
          <a:prstGeom prst="rect">
            <a:avLst/>
          </a:prstGeom>
        </p:spPr>
      </p:pic>
      <p:pic>
        <p:nvPicPr>
          <p:cNvPr id="15" name="Picture 4" descr="https://servitel.co/wp-content/uploads/2019/04/Mesa-de-trabajo-1@280x-8.png">
            <a:extLst>
              <a:ext uri="{FF2B5EF4-FFF2-40B4-BE49-F238E27FC236}">
                <a16:creationId xmlns:a16="http://schemas.microsoft.com/office/drawing/2014/main" id="{44E5BCAE-D78B-47FE-ADF3-7A1AF2E2B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525" y="4076079"/>
            <a:ext cx="1443178" cy="79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153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9">
            <a:extLst>
              <a:ext uri="{FF2B5EF4-FFF2-40B4-BE49-F238E27FC236}">
                <a16:creationId xmlns:a16="http://schemas.microsoft.com/office/drawing/2014/main" id="{BFC4E3C2-49C1-4695-A530-71AB84FD6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601" y="699542"/>
            <a:ext cx="8286548" cy="1003156"/>
          </a:xfrm>
        </p:spPr>
        <p:txBody>
          <a:bodyPr/>
          <a:lstStyle/>
          <a:p>
            <a:pPr algn="ctr"/>
            <a:r>
              <a:rPr lang="es-ES" sz="4000" dirty="0"/>
              <a:t>Formato a utilizar para estas solicitudes</a:t>
            </a:r>
            <a:endParaRPr lang="es-CO" sz="4000" dirty="0"/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pic>
        <p:nvPicPr>
          <p:cNvPr id="15" name="Picture 4" descr="https://servitel.co/wp-content/uploads/2019/04/Mesa-de-trabajo-1@280x-8.png">
            <a:extLst>
              <a:ext uri="{FF2B5EF4-FFF2-40B4-BE49-F238E27FC236}">
                <a16:creationId xmlns:a16="http://schemas.microsoft.com/office/drawing/2014/main" id="{44E5BCAE-D78B-47FE-ADF3-7A1AF2E2B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525" y="4076079"/>
            <a:ext cx="1443178" cy="79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A42114A-14E0-7627-6B7F-7575A9C79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2137411"/>
            <a:ext cx="8649025" cy="835477"/>
          </a:xfrm>
          <a:prstGeom prst="rect">
            <a:avLst/>
          </a:prstGeom>
        </p:spPr>
      </p:pic>
      <p:sp>
        <p:nvSpPr>
          <p:cNvPr id="10" name="Título 19">
            <a:extLst>
              <a:ext uri="{FF2B5EF4-FFF2-40B4-BE49-F238E27FC236}">
                <a16:creationId xmlns:a16="http://schemas.microsoft.com/office/drawing/2014/main" id="{904A545E-63C3-B80A-B60E-2727AC14296A}"/>
              </a:ext>
            </a:extLst>
          </p:cNvPr>
          <p:cNvSpPr txBox="1">
            <a:spLocks/>
          </p:cNvSpPr>
          <p:nvPr/>
        </p:nvSpPr>
        <p:spPr>
          <a:xfrm>
            <a:off x="348835" y="3219822"/>
            <a:ext cx="8286548" cy="856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ctr"/>
            <a:r>
              <a:rPr lang="es-ES" sz="2800" dirty="0">
                <a:solidFill>
                  <a:schemeClr val="tx1"/>
                </a:solidFill>
              </a:rPr>
              <a:t>Estas solicitudes se realizan a back a través del aplicativo GLPI</a:t>
            </a:r>
          </a:p>
        </p:txBody>
      </p:sp>
    </p:spTree>
    <p:extLst>
      <p:ext uri="{BB962C8B-B14F-4D97-AF65-F5344CB8AC3E}">
        <p14:creationId xmlns:p14="http://schemas.microsoft.com/office/powerpoint/2010/main" val="26295430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396612-795B-405F-A933-FA751508A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616" y="368036"/>
            <a:ext cx="6731031" cy="677019"/>
          </a:xfrm>
        </p:spPr>
        <p:txBody>
          <a:bodyPr/>
          <a:lstStyle/>
          <a:p>
            <a:r>
              <a:rPr lang="es-ES" sz="4000" dirty="0"/>
              <a:t>Medidas bolsas Golden </a:t>
            </a:r>
            <a:endParaRPr lang="es-CO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5E8A91A-B56B-4466-8907-6D1368B86D0C}"/>
              </a:ext>
            </a:extLst>
          </p:cNvPr>
          <p:cNvSpPr txBox="1"/>
          <p:nvPr/>
        </p:nvSpPr>
        <p:spPr>
          <a:xfrm>
            <a:off x="395537" y="3889091"/>
            <a:ext cx="2808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>
                <a:solidFill>
                  <a:schemeClr val="tx1"/>
                </a:solidFill>
                <a:latin typeface="Raleway SemiBold"/>
                <a:sym typeface="Raleway SemiBold"/>
              </a:rPr>
              <a:t>MEDIA CARTA</a:t>
            </a:r>
          </a:p>
          <a:p>
            <a:pPr algn="ctr"/>
            <a:r>
              <a:rPr lang="es-MX" sz="1600" dirty="0">
                <a:solidFill>
                  <a:schemeClr val="tx1"/>
                </a:solidFill>
                <a:latin typeface="Raleway SemiBold"/>
                <a:sym typeface="Raleway SemiBold"/>
              </a:rPr>
              <a:t>24,5 X 16  CM </a:t>
            </a:r>
            <a:endParaRPr lang="es-CO" sz="1600" dirty="0">
              <a:solidFill>
                <a:schemeClr val="tx1"/>
              </a:solidFill>
              <a:latin typeface="Raleway SemiBold"/>
              <a:sym typeface="Raleway SemiBold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BDB696E-E8E2-4E2F-A1BC-1C7BCF724D25}"/>
              </a:ext>
            </a:extLst>
          </p:cNvPr>
          <p:cNvSpPr txBox="1"/>
          <p:nvPr/>
        </p:nvSpPr>
        <p:spPr>
          <a:xfrm>
            <a:off x="6414423" y="3889091"/>
            <a:ext cx="1699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>
                <a:solidFill>
                  <a:schemeClr val="tx1"/>
                </a:solidFill>
                <a:latin typeface="Raleway SemiBold"/>
              </a:rPr>
              <a:t>EXTRA OFICIO</a:t>
            </a:r>
          </a:p>
          <a:p>
            <a:pPr algn="ctr"/>
            <a:r>
              <a:rPr lang="es-MX" sz="1600" dirty="0">
                <a:solidFill>
                  <a:schemeClr val="tx1"/>
                </a:solidFill>
                <a:latin typeface="Raleway SemiBold"/>
              </a:rPr>
              <a:t>31 X 41 CM</a:t>
            </a:r>
            <a:endParaRPr lang="es-CO" sz="1600" dirty="0">
              <a:solidFill>
                <a:schemeClr val="tx1"/>
              </a:solidFill>
              <a:latin typeface="Raleway SemiBold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4603D03-D490-43BD-A97A-39F31ACBE4DE}"/>
              </a:ext>
            </a:extLst>
          </p:cNvPr>
          <p:cNvSpPr txBox="1"/>
          <p:nvPr/>
        </p:nvSpPr>
        <p:spPr>
          <a:xfrm>
            <a:off x="3795049" y="3897671"/>
            <a:ext cx="1553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>
                <a:solidFill>
                  <a:schemeClr val="tx1"/>
                </a:solidFill>
                <a:latin typeface="Raleway SemiBold"/>
              </a:rPr>
              <a:t>OFICIO</a:t>
            </a:r>
          </a:p>
          <a:p>
            <a:pPr algn="ctr"/>
            <a:r>
              <a:rPr lang="es-MX" sz="1600" dirty="0">
                <a:solidFill>
                  <a:schemeClr val="tx1"/>
                </a:solidFill>
                <a:latin typeface="Raleway SemiBold"/>
              </a:rPr>
              <a:t>24,5 X 35 </a:t>
            </a:r>
            <a:endParaRPr lang="es-CO" sz="1600" dirty="0">
              <a:solidFill>
                <a:schemeClr val="tx1"/>
              </a:solidFill>
              <a:latin typeface="Raleway SemiBold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2C5E3AE-7710-47C3-B79F-19582F6C3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46" y="1483243"/>
            <a:ext cx="2216429" cy="220649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A0B7513-CDBE-42A7-BD41-48F544A28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527" y="1082644"/>
            <a:ext cx="1699694" cy="274875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E7418FA-BF6D-492E-A700-95CFEB06E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9789" y="1245829"/>
            <a:ext cx="1900445" cy="244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3547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396612-795B-405F-A933-FA751508A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616" y="368036"/>
            <a:ext cx="6731031" cy="677019"/>
          </a:xfrm>
        </p:spPr>
        <p:txBody>
          <a:bodyPr/>
          <a:lstStyle/>
          <a:p>
            <a:r>
              <a:rPr lang="es-ES" sz="4000" dirty="0"/>
              <a:t>Bolsa logo Servientrega </a:t>
            </a:r>
            <a:endParaRPr lang="es-CO" sz="40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D99E92D-F804-6FF5-E198-B5051C1968F7}"/>
              </a:ext>
            </a:extLst>
          </p:cNvPr>
          <p:cNvSpPr txBox="1"/>
          <p:nvPr/>
        </p:nvSpPr>
        <p:spPr>
          <a:xfrm>
            <a:off x="988742" y="1064013"/>
            <a:ext cx="739968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800" dirty="0">
                <a:solidFill>
                  <a:schemeClr val="tx1"/>
                </a:solidFill>
                <a:latin typeface="Raleway SemiBold"/>
              </a:rPr>
              <a:t>“Bolsa Logo Corporativa” medidas 32x42x4.5 cm” </a:t>
            </a:r>
            <a:r>
              <a:rPr lang="es-CO" sz="2800" dirty="0">
                <a:solidFill>
                  <a:schemeClr val="tx1"/>
                </a:solidFill>
                <a:latin typeface="Raleway SemiBold"/>
                <a:sym typeface="Raleway SemiBold"/>
              </a:rPr>
              <a:t>mínimo 100 unidades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BC93973-D6B2-3B1C-A38D-95FB88B3A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04" y="2037078"/>
            <a:ext cx="8100392" cy="76686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FB9057C0-12ED-0736-B748-21A0589EB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698" y="2931790"/>
            <a:ext cx="3428603" cy="195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4756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11388</TotalTime>
  <Words>136</Words>
  <Application>Microsoft Office PowerPoint</Application>
  <PresentationFormat>Presentación en pantalla (16:9)</PresentationFormat>
  <Paragraphs>46</Paragraphs>
  <Slides>16</Slides>
  <Notes>13</Notes>
  <HiddenSlides>0</HiddenSlides>
  <MMClips>0</MMClips>
  <ScaleCrop>false</ScaleCrop>
  <HeadingPairs>
    <vt:vector size="8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1" baseType="lpstr">
      <vt:lpstr>Arial</vt:lpstr>
      <vt:lpstr>Barlow Light</vt:lpstr>
      <vt:lpstr>Raleway SemiBold</vt:lpstr>
      <vt:lpstr>Gaoler template</vt:lpstr>
      <vt:lpstr>Hoja de cálculo habilitada para macros de Microsoft Excel</vt:lpstr>
      <vt:lpstr>CARTILLA SUMINISTROS PARA GUIAS, EYE  </vt:lpstr>
      <vt:lpstr>Guía contado crédito estándar</vt:lpstr>
      <vt:lpstr>Cinta Impresora Zebra </vt:lpstr>
      <vt:lpstr>Papel Microperforado o papel troquelado resma por 500 hojas</vt:lpstr>
      <vt:lpstr>Bolsa adhesiva guía</vt:lpstr>
      <vt:lpstr>Rollo guía crédito</vt:lpstr>
      <vt:lpstr>Formato a utilizar para estas solicitudes</vt:lpstr>
      <vt:lpstr>Medidas bolsas Golden </vt:lpstr>
      <vt:lpstr>Bolsa logo Servientrega </vt:lpstr>
      <vt:lpstr>Bolsa de seguridad</vt:lpstr>
      <vt:lpstr>Sobreporte de papel  </vt:lpstr>
      <vt:lpstr>Cajaporte</vt:lpstr>
      <vt:lpstr>Sticker aéreo</vt:lpstr>
      <vt:lpstr>Sticker delicado</vt:lpstr>
      <vt:lpstr>Sticker logística para cobro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REINDUCCIÓN  NUEVO  DICCIONARIO  DE CALIDAD</dc:title>
  <dc:creator>MXL837348N</dc:creator>
  <cp:lastModifiedBy>Monica  Vargas</cp:lastModifiedBy>
  <cp:revision>49</cp:revision>
  <dcterms:modified xsi:type="dcterms:W3CDTF">2022-07-01T20:36:49Z</dcterms:modified>
</cp:coreProperties>
</file>